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17"/>
  </p:notesMasterIdLst>
  <p:handoutMasterIdLst>
    <p:handoutMasterId r:id="rId18"/>
  </p:handoutMasterIdLst>
  <p:sldIdLst>
    <p:sldId id="286" r:id="rId9"/>
    <p:sldId id="347" r:id="rId10"/>
    <p:sldId id="372" r:id="rId11"/>
    <p:sldId id="371" r:id="rId12"/>
    <p:sldId id="369" r:id="rId13"/>
    <p:sldId id="370" r:id="rId14"/>
    <p:sldId id="368" r:id="rId15"/>
    <p:sldId id="301" r:id="rId16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227EEE"/>
    <a:srgbClr val="9F9C95"/>
    <a:srgbClr val="A4A5A3"/>
    <a:srgbClr val="CBCBCB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78F3DA-CE62-408C-8297-C3486CD7C5E0}" v="2" dt="2022-08-06T17:43:29.808"/>
    <p1510:client id="{C64E5B7A-D61A-4671-A8B7-33ECA5735BCA}" v="80" dt="2022-08-11T00:14:38.7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08" y="168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microsoft.com/office/2015/10/relationships/revisionInfo" Target="revisionInfo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7/1/24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7/1/24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0106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3051824"/>
            <a:ext cx="7652082" cy="2350387"/>
          </a:xfrm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Todd Steissberg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</a:rPr>
              <a:t>CE-QUAL-W2 Workshop, 2024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July 08 - 09, 2024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16127"/>
            <a:ext cx="9144000" cy="1160639"/>
          </a:xfr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CE-QUAL-W2 Model Outputs</a:t>
            </a:r>
            <a:br>
              <a:rPr lang="en-US" dirty="0"/>
            </a:br>
            <a:r>
              <a:rPr lang="en-US" sz="2200" dirty="0"/>
              <a:t>Overview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86BD805D-6587-1F3B-04BA-651D657B5CC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4346" y="5549256"/>
            <a:ext cx="873281" cy="85633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7D56608-98C9-6489-F735-778F8C6CD2C9}"/>
              </a:ext>
            </a:extLst>
          </p:cNvPr>
          <p:cNvGrpSpPr/>
          <p:nvPr/>
        </p:nvGrpSpPr>
        <p:grpSpPr>
          <a:xfrm>
            <a:off x="8261685" y="5635231"/>
            <a:ext cx="1162230" cy="1296087"/>
            <a:chOff x="8261685" y="5635231"/>
            <a:chExt cx="1162230" cy="129608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426AE66-17C7-1F64-C8C3-EFCCA49385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3809"/>
            <a:stretch/>
          </p:blipFill>
          <p:spPr>
            <a:xfrm>
              <a:off x="8261685" y="5635231"/>
              <a:ext cx="1162230" cy="1296087"/>
            </a:xfrm>
            <a:prstGeom prst="rect">
              <a:avLst/>
            </a:prstGeom>
          </p:spPr>
        </p:pic>
        <p:sp>
          <p:nvSpPr>
            <p:cNvPr id="10" name="WordArt 3" descr="Environmental Systems &#10;Modeling Team">
              <a:extLst>
                <a:ext uri="{FF2B5EF4-FFF2-40B4-BE49-F238E27FC236}">
                  <a16:creationId xmlns:a16="http://schemas.microsoft.com/office/drawing/2014/main" id="{AAA84A61-73C1-6116-5A96-8687FE72ABE9}"/>
                </a:ext>
              </a:extLst>
            </p:cNvPr>
            <p:cNvSpPr>
              <a:spLocks noChangeArrowheads="1" noChangeShapeType="1" noTextEdit="1"/>
            </p:cNvSpPr>
            <p:nvPr/>
          </p:nvSpPr>
          <p:spPr bwMode="auto">
            <a:xfrm>
              <a:off x="8261685" y="5785544"/>
              <a:ext cx="1056866" cy="280694"/>
            </a:xfrm>
            <a:prstGeom prst="rect">
              <a:avLst/>
            </a:prstGeom>
            <a:extLs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ArchUp">
                <a:avLst>
                  <a:gd name="adj" fmla="val 11218855"/>
                </a:avLst>
              </a:prstTxWarp>
            </a:bodyPr>
            <a:lstStyle/>
            <a:p>
              <a:pPr algn="ctr" rtl="0">
                <a:buNone/>
              </a:pPr>
              <a:r>
                <a:rPr lang="en-US" sz="3600" kern="10" spc="0" dirty="0">
                  <a:ln w="15875" algn="ctr">
                    <a:solidFill>
                      <a:srgbClr val="000000"/>
                    </a:solidFill>
                    <a:round/>
                    <a:headEnd/>
                    <a:tailEnd/>
                  </a:ln>
                  <a:solidFill>
                    <a:srgbClr val="000000"/>
                  </a:solidFill>
                  <a:effectLst/>
                  <a:latin typeface="+mj-lt"/>
                  <a:cs typeface="Times New Roman" panose="02020603050405020304" pitchFamily="18" charset="0"/>
                </a:rPr>
                <a:t>Environmental Systems</a:t>
              </a:r>
            </a:p>
            <a:p>
              <a:pPr algn="ctr" rtl="0">
                <a:buNone/>
              </a:pPr>
              <a:r>
                <a:rPr lang="en-US" sz="3600" kern="10" spc="0" dirty="0">
                  <a:ln w="15875" algn="ctr">
                    <a:solidFill>
                      <a:srgbClr val="000000"/>
                    </a:solidFill>
                    <a:round/>
                    <a:headEnd/>
                    <a:tailEnd/>
                  </a:ln>
                  <a:solidFill>
                    <a:srgbClr val="000000"/>
                  </a:solidFill>
                  <a:effectLst/>
                  <a:latin typeface="+mj-lt"/>
                  <a:cs typeface="Times New Roman" panose="02020603050405020304" pitchFamily="18" charset="0"/>
                </a:rPr>
                <a:t>Modeling Team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W2 Model Outputs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C9606C-C4FD-00B1-9AFD-A4CFBF189023}"/>
              </a:ext>
            </a:extLst>
          </p:cNvPr>
          <p:cNvSpPr txBox="1"/>
          <p:nvPr/>
        </p:nvSpPr>
        <p:spPr>
          <a:xfrm>
            <a:off x="609600" y="1301756"/>
            <a:ext cx="8618376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Model preprocessor outputs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pre.opt 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pre.wrn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pre.err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44C51D-B895-4EBF-65B0-D8D94934BEFC}"/>
              </a:ext>
            </a:extLst>
          </p:cNvPr>
          <p:cNvSpPr txBox="1"/>
          <p:nvPr/>
        </p:nvSpPr>
        <p:spPr>
          <a:xfrm>
            <a:off x="611257" y="3624767"/>
            <a:ext cx="6004145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Model outputs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w2.wrn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W2.err</a:t>
            </a:r>
          </a:p>
          <a:p>
            <a:pPr marL="1028700" lvl="1" indent="-457200">
              <a:spcAft>
                <a:spcPts val="600"/>
              </a:spcAft>
            </a:pPr>
            <a:r>
              <a:rPr lang="en-US" sz="2800" b="0" dirty="0">
                <a:solidFill>
                  <a:schemeClr val="tx1"/>
                </a:solidFill>
                <a:latin typeface="+mn-lt"/>
              </a:rPr>
              <a:t>W2ErrorDump.csv</a:t>
            </a:r>
          </a:p>
          <a:p>
            <a:pPr marL="514350" indent="-514350">
              <a:buAutoNum type="arabicPlain" startAt="15"/>
            </a:pPr>
            <a:endParaRPr 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314498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W2 Model Output Files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C9606C-C4FD-00B1-9AFD-A4CFBF189023}"/>
              </a:ext>
            </a:extLst>
          </p:cNvPr>
          <p:cNvSpPr txBox="1"/>
          <p:nvPr/>
        </p:nvSpPr>
        <p:spPr>
          <a:xfrm>
            <a:off x="712239" y="1021836"/>
            <a:ext cx="5585927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1	SNP - Snapshot </a:t>
            </a:r>
          </a:p>
          <a:p>
            <a:pPr marL="514350" indent="-514350">
              <a:spcAft>
                <a:spcPts val="600"/>
              </a:spcAft>
            </a:pPr>
            <a:r>
              <a:rPr lang="en-US" sz="2200" kern="0" dirty="0"/>
              <a:t>2	PRF - Profile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3	SPR - Spreadsheet profile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4	W2L – W2Post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5	CPL - Contour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6	TECPLOT - Contour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7	FLUX - Kinetic fluxes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8	TSR - Time series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9	WLEVEL – Water level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10	FLOWBAL - Flow balance</a:t>
            </a:r>
          </a:p>
          <a:p>
            <a:pPr marL="514350" indent="-514350">
              <a:spcAft>
                <a:spcPts val="600"/>
              </a:spcAft>
              <a:buNone/>
            </a:pPr>
            <a:r>
              <a:rPr lang="en-US" sz="2200" kern="0" dirty="0"/>
              <a:t>11	NPBAL – N and P mass balance</a:t>
            </a:r>
          </a:p>
          <a:p>
            <a:pPr marL="514350" indent="-514350">
              <a:spcAft>
                <a:spcPts val="600"/>
              </a:spcAft>
              <a:buAutoNum type="arabicPlain" startAt="12"/>
            </a:pPr>
            <a:r>
              <a:rPr lang="en-US" sz="2200" kern="0" dirty="0"/>
              <a:t>WDO - Withdrawal outflow</a:t>
            </a:r>
          </a:p>
          <a:p>
            <a:pPr marL="514350" indent="-514350">
              <a:spcAft>
                <a:spcPts val="600"/>
              </a:spcAft>
              <a:buFontTx/>
              <a:buAutoNum type="arabicPlain" startAt="12"/>
            </a:pPr>
            <a:r>
              <a:rPr lang="en-US" sz="2200" kern="0" dirty="0"/>
              <a:t>RESTART</a:t>
            </a:r>
          </a:p>
        </p:txBody>
      </p:sp>
    </p:spTree>
    <p:extLst>
      <p:ext uri="{BB962C8B-B14F-4D97-AF65-F5344CB8AC3E}">
        <p14:creationId xmlns:p14="http://schemas.microsoft.com/office/powerpoint/2010/main" val="570857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W2 Model Output Control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52FEE4-4CFC-58B8-ED46-3BC5149DB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85" y="1162978"/>
            <a:ext cx="6457561" cy="50304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8D0359-25E7-F870-60C3-D1A723914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6842" y="1162978"/>
            <a:ext cx="4448698" cy="512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39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W2 Model Output Control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9FD5BE61-2DE5-FC60-F24F-1D8C46257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79" y="1016297"/>
            <a:ext cx="5738535" cy="527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F078DD5F-430F-5494-544B-2770AB4F5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814" y="1016297"/>
            <a:ext cx="5363786" cy="46782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219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W2 Model Output Control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7F8C71-8052-E722-8C57-B95B89B3D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63" y="1205271"/>
            <a:ext cx="5383778" cy="2914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4DDD7E-E6D5-E1BD-26D7-9D1816F27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863" y="1205272"/>
            <a:ext cx="5475257" cy="29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6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Arial"/>
                <a:ea typeface="DengXian" panose="02010600030101010101" pitchFamily="2" charset="-122"/>
                <a:cs typeface="Arial"/>
              </a:rPr>
              <a:t>Review DeGray Reservoir Output Files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CF0F2A-690F-EA8C-D9D4-639BEE210300}"/>
              </a:ext>
            </a:extLst>
          </p:cNvPr>
          <p:cNvSpPr txBox="1"/>
          <p:nvPr/>
        </p:nvSpPr>
        <p:spPr>
          <a:xfrm>
            <a:off x="557093" y="2121170"/>
            <a:ext cx="7347280" cy="42216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7338" lvl="1" indent="-28733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pre.opt 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-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Preprocessor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7338" lvl="1" indent="-28733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tsr_1_seg31.csv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– Segment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time series plot 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7338" lvl="1" indent="-28733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spr.csv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– Segment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spreadsheet profile 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flx.opt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– Segment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flux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kflux_wb1.csv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– Waterbody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flux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qwo_31.csv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ithdrawal outflow file for flow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two_31.csv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ithdrawal outflow file for temperature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cwo_31.csv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ithdrawal outflow file for constituent concentrations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dwo_31.csv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ithdrawal outflow file for derived constituent concentrations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ECE8FF-00FF-8019-C268-C9E0705EF878}"/>
              </a:ext>
            </a:extLst>
          </p:cNvPr>
          <p:cNvSpPr txBox="1"/>
          <p:nvPr/>
        </p:nvSpPr>
        <p:spPr>
          <a:xfrm>
            <a:off x="6981462" y="2449657"/>
            <a:ext cx="5136695" cy="2349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wl.csv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– Surface water level 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flowbal.csv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aterbody f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low balance 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massbal.csv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aterbody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N and P mass balance 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degray.w2l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W2Post Postprocessor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snp.opt</a:t>
            </a: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66"/>
                </a:highlight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Snapshot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02C5F4-EB41-A671-D374-6158101AD58D}"/>
              </a:ext>
            </a:extLst>
          </p:cNvPr>
          <p:cNvSpPr txBox="1"/>
          <p:nvPr/>
        </p:nvSpPr>
        <p:spPr>
          <a:xfrm>
            <a:off x="533528" y="1185633"/>
            <a:ext cx="60991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Run the DeGray W2 model</a:t>
            </a:r>
            <a:endParaRPr lang="en-US" sz="2400" dirty="0">
              <a:solidFill>
                <a:srgbClr val="000000"/>
              </a:solidFill>
              <a:effectLst/>
              <a:latin typeface="Verdana" panose="020B060403050404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Review the following W2 model output files </a:t>
            </a:r>
            <a:endParaRPr lang="en-US" sz="2400" dirty="0">
              <a:solidFill>
                <a:srgbClr val="000000"/>
              </a:solidFill>
              <a:effectLst/>
              <a:latin typeface="Verdana" panose="020B060403050404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791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4" name="Picture 3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1AF182D0-0F6D-0A39-F4C5-543A714F7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102" y="898087"/>
            <a:ext cx="8168509" cy="53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11" ma:contentTypeDescription="Create a new document." ma:contentTypeScope="" ma:versionID="3728a24128c8d92f839bb13793558aed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b12b5e841fafb2392613c5d5cd91cc7a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customXml/itemProps2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CBD256-2BB3-4133-8F6F-96EF2A4B64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33812d21-cc6d-40d3-8190-1784895c4f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581</TotalTime>
  <Words>288</Words>
  <Application>Microsoft Macintosh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Verdana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CE-QUAL-W2 Model Outputs Overview</vt:lpstr>
      <vt:lpstr>W2 Model Outputs</vt:lpstr>
      <vt:lpstr>W2 Model Output Files</vt:lpstr>
      <vt:lpstr>W2 Model Output Control</vt:lpstr>
      <vt:lpstr>W2 Model Output Control</vt:lpstr>
      <vt:lpstr>W2 Model Output Control</vt:lpstr>
      <vt:lpstr>Review DeGray Reservoir Output Files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Steissberg, Todd E ERDC-RDE-EL-CA CIV</cp:lastModifiedBy>
  <cp:revision>180</cp:revision>
  <cp:lastPrinted>2018-03-14T15:02:38Z</cp:lastPrinted>
  <dcterms:created xsi:type="dcterms:W3CDTF">2022-08-04T21:02:01Z</dcterms:created>
  <dcterms:modified xsi:type="dcterms:W3CDTF">2024-07-01T19:00:00Z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